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60" r:id="rId2"/>
  </p:sldMasterIdLst>
  <p:sldIdLst>
    <p:sldId id="540" r:id="rId3"/>
    <p:sldId id="541" r:id="rId4"/>
    <p:sldId id="542" r:id="rId5"/>
    <p:sldId id="551" r:id="rId6"/>
    <p:sldId id="545" r:id="rId7"/>
    <p:sldId id="547" r:id="rId8"/>
    <p:sldId id="548" r:id="rId9"/>
    <p:sldId id="552" r:id="rId10"/>
    <p:sldId id="546" r:id="rId11"/>
    <p:sldId id="550" r:id="rId12"/>
    <p:sldId id="543" r:id="rId13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14"/>
      <p:bold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나눔스퀘어 ExtraBold" panose="020B0600000101010101" pitchFamily="50" charset="-127"/>
      <p:bold r:id="rId20"/>
    </p:embeddedFont>
    <p:embeddedFont>
      <p:font typeface="나눔스퀘어 Bold" panose="020B0600000101010101" pitchFamily="50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나눔스퀘어" panose="020B0600000101010101" pitchFamily="50" charset="-127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D4"/>
    <a:srgbClr val="F18011"/>
    <a:srgbClr val="F8F8F8"/>
    <a:srgbClr val="FCFCFC"/>
    <a:srgbClr val="4B4B4B"/>
    <a:srgbClr val="FAFAFA"/>
    <a:srgbClr val="FFFFFF"/>
    <a:srgbClr val="01A9E4"/>
    <a:srgbClr val="EAEAEA"/>
    <a:srgbClr val="42C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6" autoAdjust="0"/>
    <p:restoredTop sz="96196" autoAdjust="0"/>
  </p:normalViewPr>
  <p:slideViewPr>
    <p:cSldViewPr snapToGrid="0">
      <p:cViewPr varScale="1">
        <p:scale>
          <a:sx n="116" d="100"/>
          <a:sy n="116" d="100"/>
        </p:scale>
        <p:origin x="1872" y="108"/>
      </p:cViewPr>
      <p:guideLst>
        <p:guide orient="horz" pos="4178"/>
        <p:guide orient="horz" pos="66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198D45-34E9-4259-B44E-727DC39C6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440707-2670-4AD2-B0E7-97B24EF3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276171-54E8-49B1-BF92-0BA780D4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E700213-2300-4CF1-AED8-C1E89962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C2172C-6720-4D52-AB84-316124EE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8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2B7EB1-AEF5-4DB6-80ED-EA2F159B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BC2927A-C145-40E7-97EF-E5A2106C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8A9FEB4-C54D-4E18-81AD-0AB56B2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FA0E720-AF4C-4228-BF37-499C3AC2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F8B250E-2E56-41ED-B113-3A0D7E76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9AFA2A7-572D-487B-96A8-5065E8607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13BB422-C7CB-4C94-B4FA-0C86CE39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0239C1-9976-4D95-83FA-02DC176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1FC229-1251-4D81-9A00-65A3E8D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BE6B97B-7E13-4EB3-80E4-D5611BDE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6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5BBF9E-E8FD-4C68-863F-DA27570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AF62E4-FB96-4D06-B19F-64F93257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86B1AC9-BCFA-4190-BD94-D8C52B9F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07B5334-8362-4857-B3E7-B27A6FB7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D236BB0-9B4C-4800-B5B9-93A5C90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9A2F221-1747-4DD8-BDDE-5BEF4880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AF252BE-1F2D-4E68-8E76-6EA152E3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1B76A9D-C743-446E-AC52-134088D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D69D491-87EF-4706-8436-7834A1D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A385B8-B2B9-4363-9C84-367008F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6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642259-6C8D-4395-9D30-0119D4F9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ACC3B6-4C1D-48D1-A3AF-01F0BB18F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0C2680D-4F77-4663-95C4-B4A6491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9AF3647-B853-4315-A3A9-CF615A51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96CA2E0-076A-4067-BAEB-19D7110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187C479-7BCD-4F6A-B6F6-301DFBCE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76F00E-4D4E-4219-8A11-1CF0F72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4C71518-F104-4D1B-B069-A0E64EB0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9B9C2DD-F2DC-4966-83F5-1B2376568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ABF41EF-00CB-4CBA-931A-751835581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14C7231-080A-48BD-9C82-16CBF46BD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54F2242-2CDF-4E0C-85CA-05BB4C63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92916EE-C54C-42E5-8E11-2AB0CACE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6E45F42-5DBD-496D-B68A-EB7EAE8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52D186-60E9-49DA-826D-E5981D1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CF7AC03-BBDD-466E-B311-76766939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C98F8BE-A1C5-4A9B-B04F-9CE0AB1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EC0E8F-FB55-4B82-ABA9-8A7D1B4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CF9CEF-6E5A-489C-83FB-4ACCC14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D3E4D46-1A19-45ED-9EFE-D6658FF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7B230F3-4305-4414-A31F-6CEFA1EF6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E425B4E-0129-47E1-A09A-9662787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4AF18C0-75CA-4DEC-8551-C48B05A0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11D347-0FBA-426F-AAA2-8C20F521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3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6F3B403-D990-4658-B720-C7E23DA8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4F03923-47CA-4DC1-B7DA-AB0D1E0C6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C220FA6-14CF-4428-9981-DCD47220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71998C3-94B2-42F4-9858-3E5424D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0D139B5-8A0F-4D58-9958-B8FE356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8BC64F8-AC6D-4329-B3C4-0B59A5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466F0AB-58DB-4B7B-8CAE-A585890B0A68}"/>
              </a:ext>
            </a:extLst>
          </p:cNvPr>
          <p:cNvSpPr/>
          <p:nvPr/>
        </p:nvSpPr>
        <p:spPr>
          <a:xfrm>
            <a:off x="4242816" y="2227596"/>
            <a:ext cx="509320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파리협정과</a:t>
            </a:r>
          </a:p>
          <a:p>
            <a:r>
              <a:rPr lang="ko-KR" altLang="en-US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학급기후변화협약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DEF2B011-DD25-4546-9C28-66A383F0FEF5}"/>
              </a:ext>
            </a:extLst>
          </p:cNvPr>
          <p:cNvGrpSpPr/>
          <p:nvPr/>
        </p:nvGrpSpPr>
        <p:grpSpPr>
          <a:xfrm>
            <a:off x="4344777" y="1820794"/>
            <a:ext cx="1819437" cy="406802"/>
            <a:chOff x="3220230" y="636662"/>
            <a:chExt cx="947402" cy="406802"/>
          </a:xfrm>
        </p:grpSpPr>
        <p:sp>
          <p:nvSpPr>
            <p:cNvPr id="9" name="모서리가 둥근 직사각형 91">
              <a:extLst>
                <a:ext uri="{FF2B5EF4-FFF2-40B4-BE49-F238E27FC236}">
                  <a16:creationId xmlns="" xmlns:a16="http://schemas.microsoft.com/office/drawing/2014/main" id="{6ED459B8-9811-4270-85E1-26E2BBE50E83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64C07167-ED8B-40ED-9A7A-E63E9C3C0B70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6-2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AC7F709-A3E1-4D6A-9C68-BE19C2B611F6}"/>
              </a:ext>
            </a:extLst>
          </p:cNvPr>
          <p:cNvSpPr/>
          <p:nvPr/>
        </p:nvSpPr>
        <p:spPr>
          <a:xfrm>
            <a:off x="4344777" y="3474090"/>
            <a:ext cx="3089295" cy="613723"/>
          </a:xfrm>
          <a:prstGeom prst="rect">
            <a:avLst/>
          </a:prstGeom>
          <a:solidFill>
            <a:srgbClr val="4D6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18000" rtlCol="0" anchor="ctr"/>
          <a:lstStyle/>
          <a:p>
            <a:pPr algn="ctr"/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기후변화대응을 위한 국제사회의 흐름 그리고</a:t>
            </a:r>
            <a:r>
              <a: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실천하는 시민</a:t>
            </a:r>
          </a:p>
        </p:txBody>
      </p: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기념사 및 실천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약속하기 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="" xmlns:a16="http://schemas.microsoft.com/office/drawing/2014/main" id="{214B5E81-095F-4730-A05A-0961B040B4C7}"/>
              </a:ext>
            </a:extLst>
          </p:cNvPr>
          <p:cNvSpPr/>
          <p:nvPr/>
        </p:nvSpPr>
        <p:spPr>
          <a:xfrm>
            <a:off x="506342" y="1359642"/>
            <a:ext cx="6910457" cy="2801292"/>
          </a:xfrm>
          <a:custGeom>
            <a:avLst/>
            <a:gdLst>
              <a:gd name="connsiteX0" fmla="*/ 199332 w 6910457"/>
              <a:gd name="connsiteY0" fmla="*/ 0 h 3001327"/>
              <a:gd name="connsiteX1" fmla="*/ 6711125 w 6910457"/>
              <a:gd name="connsiteY1" fmla="*/ 0 h 3001327"/>
              <a:gd name="connsiteX2" fmla="*/ 6910457 w 6910457"/>
              <a:gd name="connsiteY2" fmla="*/ 199332 h 3001327"/>
              <a:gd name="connsiteX3" fmla="*/ 6910457 w 6910457"/>
              <a:gd name="connsiteY3" fmla="*/ 2316855 h 3001327"/>
              <a:gd name="connsiteX4" fmla="*/ 6711125 w 6910457"/>
              <a:gd name="connsiteY4" fmla="*/ 2516187 h 3001327"/>
              <a:gd name="connsiteX5" fmla="*/ 1531431 w 6910457"/>
              <a:gd name="connsiteY5" fmla="*/ 2516187 h 3001327"/>
              <a:gd name="connsiteX6" fmla="*/ 1619638 w 6910457"/>
              <a:gd name="connsiteY6" fmla="*/ 3001327 h 3001327"/>
              <a:gd name="connsiteX7" fmla="*/ 1108624 w 6910457"/>
              <a:gd name="connsiteY7" fmla="*/ 2516187 h 3001327"/>
              <a:gd name="connsiteX8" fmla="*/ 199332 w 6910457"/>
              <a:gd name="connsiteY8" fmla="*/ 2516187 h 3001327"/>
              <a:gd name="connsiteX9" fmla="*/ 0 w 6910457"/>
              <a:gd name="connsiteY9" fmla="*/ 2316855 h 3001327"/>
              <a:gd name="connsiteX10" fmla="*/ 0 w 6910457"/>
              <a:gd name="connsiteY10" fmla="*/ 199332 h 3001327"/>
              <a:gd name="connsiteX11" fmla="*/ 199332 w 6910457"/>
              <a:gd name="connsiteY11" fmla="*/ 0 h 300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10457" h="3001327">
                <a:moveTo>
                  <a:pt x="199332" y="0"/>
                </a:moveTo>
                <a:lnTo>
                  <a:pt x="6711125" y="0"/>
                </a:lnTo>
                <a:cubicBezTo>
                  <a:pt x="6821213" y="0"/>
                  <a:pt x="6910457" y="89244"/>
                  <a:pt x="6910457" y="199332"/>
                </a:cubicBezTo>
                <a:lnTo>
                  <a:pt x="6910457" y="2316855"/>
                </a:lnTo>
                <a:cubicBezTo>
                  <a:pt x="6910457" y="2426943"/>
                  <a:pt x="6821213" y="2516187"/>
                  <a:pt x="6711125" y="2516187"/>
                </a:cubicBezTo>
                <a:lnTo>
                  <a:pt x="1531431" y="2516187"/>
                </a:lnTo>
                <a:lnTo>
                  <a:pt x="1619638" y="3001327"/>
                </a:lnTo>
                <a:lnTo>
                  <a:pt x="1108624" y="2516187"/>
                </a:lnTo>
                <a:lnTo>
                  <a:pt x="199332" y="2516187"/>
                </a:lnTo>
                <a:cubicBezTo>
                  <a:pt x="89244" y="2516187"/>
                  <a:pt x="0" y="2426943"/>
                  <a:pt x="0" y="2316855"/>
                </a:cubicBezTo>
                <a:lnTo>
                  <a:pt x="0" y="199332"/>
                </a:lnTo>
                <a:cubicBezTo>
                  <a:pt x="0" y="89244"/>
                  <a:pt x="89244" y="0"/>
                  <a:pt x="199332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텍스트, 장난감, 벡터그래픽이(가) 표시된 사진&#10;&#10;자동 생성된 설명">
            <a:extLst>
              <a:ext uri="{FF2B5EF4-FFF2-40B4-BE49-F238E27FC236}">
                <a16:creationId xmlns="" xmlns:a16="http://schemas.microsoft.com/office/drawing/2014/main" id="{74235B45-9517-43A6-A1BD-67F31E7D9D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3220791"/>
            <a:ext cx="4851400" cy="3615263"/>
          </a:xfrm>
          <a:prstGeom prst="rect">
            <a:avLst/>
          </a:prstGeom>
        </p:spPr>
      </p:pic>
      <p:pic>
        <p:nvPicPr>
          <p:cNvPr id="5" name="그림 4" descr="장난감, 인형이(가) 표시된 사진&#10;&#10;자동 생성된 설명">
            <a:extLst>
              <a:ext uri="{FF2B5EF4-FFF2-40B4-BE49-F238E27FC236}">
                <a16:creationId xmlns="" xmlns:a16="http://schemas.microsoft.com/office/drawing/2014/main" id="{514E7F4A-B629-48A0-B2DB-DDBC94AEFA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7"/>
          <a:stretch/>
        </p:blipFill>
        <p:spPr>
          <a:xfrm>
            <a:off x="882409" y="4341813"/>
            <a:ext cx="6820381" cy="2516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2BBF00-C786-4E22-A1C6-A946834648CE}"/>
              </a:ext>
            </a:extLst>
          </p:cNvPr>
          <p:cNvSpPr txBox="1"/>
          <p:nvPr/>
        </p:nvSpPr>
        <p:spPr>
          <a:xfrm>
            <a:off x="950839" y="1442022"/>
            <a:ext cx="602146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우리뿐만 아니라 우리의</a:t>
            </a:r>
            <a:endParaRPr lang="en-US" altLang="ko-KR" sz="2800" spc="-8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아들 딸과 손자 손녀</a:t>
            </a:r>
            <a:r>
              <a:rPr lang="en-US" altLang="ko-KR" sz="28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/>
            <a:r>
              <a:rPr lang="ko-KR" altLang="en-US" sz="40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85D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이후 세대에게</a:t>
            </a:r>
            <a:endParaRPr lang="en-US" altLang="ko-KR" sz="4000" spc="-8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85D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0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85D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역사적인 순간</a:t>
            </a:r>
            <a:endParaRPr lang="en-US" altLang="ko-KR" sz="4000" spc="-8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85D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18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7316566" cy="1740733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파리협정의 주요내용을 이해하고 정리 할 수 있다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학급기후변화협의에서 기후변화를 대응하기 위해 선언한 내용 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이산화탄소 배출량 감축 등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달성하기 위해 함께 노력할 수 있다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endParaRPr lang="en-US" altLang="ko-KR" sz="20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sp>
        <p:nvSpPr>
          <p:cNvPr id="8" name="사각형: 둥근 모서리 22">
            <a:extLst>
              <a:ext uri="{FF2B5EF4-FFF2-40B4-BE49-F238E27FC236}">
                <a16:creationId xmlns:a16="http://schemas.microsoft.com/office/drawing/2014/main" xmlns="" id="{E00E5ED3-7454-4F22-AB73-FFB9D4A47993}"/>
              </a:ext>
            </a:extLst>
          </p:cNvPr>
          <p:cNvSpPr/>
          <p:nvPr/>
        </p:nvSpPr>
        <p:spPr>
          <a:xfrm flipH="1">
            <a:off x="1338568" y="4200614"/>
            <a:ext cx="5144610" cy="2404582"/>
          </a:xfrm>
          <a:prstGeom prst="roundRect">
            <a:avLst>
              <a:gd name="adj" fmla="val 942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493583" y="4404945"/>
            <a:ext cx="795014" cy="461665"/>
            <a:chOff x="1493583" y="4149567"/>
            <a:chExt cx="795014" cy="461665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7B3BEBA0-0FF1-44D1-85F8-B824E2E5ED88}"/>
                </a:ext>
              </a:extLst>
            </p:cNvPr>
            <p:cNvSpPr/>
            <p:nvPr/>
          </p:nvSpPr>
          <p:spPr>
            <a:xfrm>
              <a:off x="1542880" y="4149567"/>
              <a:ext cx="7457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도입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F991677F-82BE-443D-AB69-3658522B9FD8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83" y="4210428"/>
              <a:ext cx="0" cy="323469"/>
            </a:xfrm>
            <a:prstGeom prst="line">
              <a:avLst/>
            </a:prstGeom>
            <a:ln w="76200">
              <a:solidFill>
                <a:srgbClr val="4C5F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1493583" y="5206085"/>
            <a:ext cx="786776" cy="461665"/>
            <a:chOff x="1493583" y="4950707"/>
            <a:chExt cx="786776" cy="461665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7B3BEBA0-0FF1-44D1-85F8-B824E2E5ED88}"/>
                </a:ext>
              </a:extLst>
            </p:cNvPr>
            <p:cNvSpPr/>
            <p:nvPr/>
          </p:nvSpPr>
          <p:spPr>
            <a:xfrm>
              <a:off x="1534642" y="4950707"/>
              <a:ext cx="7457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전개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F991677F-82BE-443D-AB69-3658522B9FD8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83" y="4992917"/>
              <a:ext cx="0" cy="323469"/>
            </a:xfrm>
            <a:prstGeom prst="line">
              <a:avLst/>
            </a:prstGeom>
            <a:ln w="76200">
              <a:solidFill>
                <a:srgbClr val="4C5F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493583" y="5955622"/>
            <a:ext cx="1067302" cy="461665"/>
            <a:chOff x="1493583" y="5724958"/>
            <a:chExt cx="1067302" cy="461665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7B3BEBA0-0FF1-44D1-85F8-B824E2E5ED88}"/>
                </a:ext>
              </a:extLst>
            </p:cNvPr>
            <p:cNvSpPr/>
            <p:nvPr/>
          </p:nvSpPr>
          <p:spPr>
            <a:xfrm>
              <a:off x="1534642" y="5724958"/>
              <a:ext cx="10262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마무리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F991677F-82BE-443D-AB69-3658522B9FD8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83" y="5775406"/>
              <a:ext cx="0" cy="323469"/>
            </a:xfrm>
            <a:prstGeom prst="line">
              <a:avLst/>
            </a:prstGeom>
            <a:ln w="76200">
              <a:solidFill>
                <a:srgbClr val="4C5F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209FEE-F087-457D-8F88-BE4FD5EF619A}"/>
              </a:ext>
            </a:extLst>
          </p:cNvPr>
          <p:cNvSpPr txBox="1"/>
          <p:nvPr/>
        </p:nvSpPr>
        <p:spPr>
          <a:xfrm>
            <a:off x="2340896" y="4343317"/>
            <a:ext cx="5427908" cy="584775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국제사회는 기후변화를 해결하기 위해 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BFD8D5"/>
              </a:buClr>
            </a:pP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어떤 노력을 하고 있을까</a:t>
            </a: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6209FEE-F087-457D-8F88-BE4FD5EF619A}"/>
              </a:ext>
            </a:extLst>
          </p:cNvPr>
          <p:cNvSpPr txBox="1"/>
          <p:nvPr/>
        </p:nvSpPr>
        <p:spPr>
          <a:xfrm>
            <a:off x="2339053" y="5019488"/>
            <a:ext cx="5427908" cy="830997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국제기후변화 협약 따라잡기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학급기후변화협약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BFD8D5"/>
              </a:buClr>
            </a:pP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집 이산화탄소 배출량과 감축 목표 설정</a:t>
            </a:r>
            <a:endParaRPr lang="en-US" altLang="ko-KR" sz="1600" dirty="0" smtClea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BFD8D5"/>
              </a:buClr>
            </a:pP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학급기후변화협약 체결하기</a:t>
            </a:r>
            <a:endParaRPr lang="en-US" altLang="ko-KR" sz="1600" dirty="0" smtClea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6209FEE-F087-457D-8F88-BE4FD5EF619A}"/>
              </a:ext>
            </a:extLst>
          </p:cNvPr>
          <p:cNvSpPr txBox="1"/>
          <p:nvPr/>
        </p:nvSpPr>
        <p:spPr>
          <a:xfrm>
            <a:off x="2496945" y="6017038"/>
            <a:ext cx="5427908" cy="338554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기념사 및 실천 약속하기</a:t>
            </a:r>
            <a:endParaRPr lang="en-US" altLang="ko-KR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EB06255-EE91-4C4B-8827-E77DEE3BC6A7}"/>
              </a:ext>
            </a:extLst>
          </p:cNvPr>
          <p:cNvGrpSpPr/>
          <p:nvPr/>
        </p:nvGrpSpPr>
        <p:grpSpPr>
          <a:xfrm>
            <a:off x="0" y="1465466"/>
            <a:ext cx="9144000" cy="5009475"/>
            <a:chOff x="0" y="1465466"/>
            <a:chExt cx="9144000" cy="539253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923CDD90-424F-417A-B45C-7C5DA062814D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7D814B71-D387-421D-85B0-99984C5C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A9A7CB98-5F66-4868-B44C-D65BF9BDC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9" name="그림 18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82440AE6-2E6E-46B2-8B3D-A35799B5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6" y="438912"/>
            <a:ext cx="89259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국제사회의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기후변화를 해결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 위한 노력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C6DDB1E-2A46-4A3C-8895-79B258402630}"/>
              </a:ext>
            </a:extLst>
          </p:cNvPr>
          <p:cNvGrpSpPr/>
          <p:nvPr/>
        </p:nvGrpSpPr>
        <p:grpSpPr>
          <a:xfrm>
            <a:off x="2784653" y="1683377"/>
            <a:ext cx="2948882" cy="2910530"/>
            <a:chOff x="9144000" y="1384237"/>
            <a:chExt cx="4346798" cy="434679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C638E3C3-6905-4976-9716-8F47B2226651}"/>
                </a:ext>
              </a:extLst>
            </p:cNvPr>
            <p:cNvSpPr/>
            <p:nvPr/>
          </p:nvSpPr>
          <p:spPr>
            <a:xfrm>
              <a:off x="9144000" y="1384237"/>
              <a:ext cx="4346798" cy="4346798"/>
            </a:xfrm>
            <a:prstGeom prst="roundRect">
              <a:avLst>
                <a:gd name="adj" fmla="val 19516"/>
              </a:avLst>
            </a:prstGeom>
            <a:gradFill>
              <a:gsLst>
                <a:gs pos="31000">
                  <a:srgbClr val="71AAE3"/>
                </a:gs>
                <a:gs pos="97000">
                  <a:srgbClr val="0A1B2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텍스트, 벡터그래픽, 부채, 장치이(가) 표시된 사진&#10;&#10;자동 생성된 설명">
              <a:extLst>
                <a:ext uri="{FF2B5EF4-FFF2-40B4-BE49-F238E27FC236}">
                  <a16:creationId xmlns="" xmlns:a16="http://schemas.microsoft.com/office/drawing/2014/main" id="{4F05395E-1037-41D9-8862-040AABF49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442" y="1704975"/>
              <a:ext cx="3103915" cy="258814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867F643-8866-46DC-8D92-C43092A97E8F}"/>
                </a:ext>
              </a:extLst>
            </p:cNvPr>
            <p:cNvSpPr txBox="1"/>
            <p:nvPr/>
          </p:nvSpPr>
          <p:spPr>
            <a:xfrm>
              <a:off x="9439321" y="4365768"/>
              <a:ext cx="3781123" cy="1149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UNFCCC</a:t>
              </a:r>
              <a:endParaRPr lang="ko-KR" alt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B78F82B5-7014-412E-92FD-7E76665073B2}"/>
              </a:ext>
            </a:extLst>
          </p:cNvPr>
          <p:cNvGrpSpPr/>
          <p:nvPr/>
        </p:nvGrpSpPr>
        <p:grpSpPr>
          <a:xfrm>
            <a:off x="5750011" y="1738182"/>
            <a:ext cx="2364268" cy="2854453"/>
            <a:chOff x="2933197" y="1243013"/>
            <a:chExt cx="3277607" cy="4929186"/>
          </a:xfrm>
        </p:grpSpPr>
        <p:sp>
          <p:nvSpPr>
            <p:cNvPr id="8" name="사각형: 둥근 모서리 3">
              <a:extLst>
                <a:ext uri="{FF2B5EF4-FFF2-40B4-BE49-F238E27FC236}">
                  <a16:creationId xmlns="" xmlns:a16="http://schemas.microsoft.com/office/drawing/2014/main" id="{027C2DFF-77B2-40E8-BC55-A8B08BAF9865}"/>
                </a:ext>
              </a:extLst>
            </p:cNvPr>
            <p:cNvSpPr/>
            <p:nvPr/>
          </p:nvSpPr>
          <p:spPr>
            <a:xfrm>
              <a:off x="2933197" y="1243013"/>
              <a:ext cx="3277607" cy="4929186"/>
            </a:xfrm>
            <a:prstGeom prst="roundRect">
              <a:avLst>
                <a:gd name="adj" fmla="val 481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 descr="파리 협정">
              <a:extLst>
                <a:ext uri="{FF2B5EF4-FFF2-40B4-BE49-F238E27FC236}">
                  <a16:creationId xmlns="" xmlns:a16="http://schemas.microsoft.com/office/drawing/2014/main" id="{C4790D6C-A970-4AF7-9073-9F48EE3B7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081" y="1283494"/>
              <a:ext cx="2999839" cy="484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933700" y="6232831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UNFCCC/PARIS2015]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253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6" y="438912"/>
            <a:ext cx="89259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국제사회의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기후변화를 해결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 위한 노력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144082"/>
              </p:ext>
            </p:extLst>
          </p:nvPr>
        </p:nvGraphicFramePr>
        <p:xfrm>
          <a:off x="341616" y="1075725"/>
          <a:ext cx="8472870" cy="5205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903"/>
                <a:gridCol w="3410112"/>
                <a:gridCol w="3146855"/>
              </a:tblGrid>
              <a:tr h="588319"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  <a:endParaRPr lang="en-US" altLang="ko-KR" sz="24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파리협정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학급기후변화협약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453081"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개최지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프랑스 파리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학년       반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461319"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채택일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2015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   월    일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502508"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감축 대상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개발도상국 포함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195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개국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   가정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402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온실가스</a:t>
                      </a:r>
                      <a:endParaRPr lang="en-US" altLang="ko-KR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감축 목표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산업화 이전 대비 지구 온도 상승을</a:t>
                      </a:r>
                      <a:endParaRPr lang="en-US" altLang="ko-KR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1.5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이하로 제한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이산화탄소 배출량</a:t>
                      </a:r>
                      <a:endParaRPr lang="en-US" altLang="ko-KR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%    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감축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562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대상별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감축 목표 설정 방법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당사국에서 자발적으로</a:t>
                      </a:r>
                      <a:endParaRPr lang="en-US" altLang="ko-KR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감축 목표를 설정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자발적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의무적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562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적용 시기</a:t>
                      </a:r>
                      <a:endParaRPr lang="en-US" altLang="ko-KR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적용일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2021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년부터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  월   일 </a:t>
                      </a:r>
                      <a:r>
                        <a:rPr lang="ko-KR" altLang="en-US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부터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562385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점검 방법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2023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년부터</a:t>
                      </a:r>
                      <a:endParaRPr lang="en-US" altLang="ko-KR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년마다 함께 점검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562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내용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모든 국가가 온실가스 감축에 참여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만장일치 합의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가정에서 배출하는</a:t>
                      </a:r>
                      <a:endParaRPr lang="en-US" altLang="ko-KR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이산화탄소 배출량 감축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092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국제기후변화협약 따라잡기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학급기후변화협약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EB70E1A-9DBB-4650-99B4-CE5FA1C37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4"/>
          <a:stretch/>
        </p:blipFill>
        <p:spPr>
          <a:xfrm>
            <a:off x="0" y="1190171"/>
            <a:ext cx="9144000" cy="52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56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F192DAF-9863-4C97-AF4D-E3D7D39B61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/>
        </p:blipFill>
        <p:spPr>
          <a:xfrm>
            <a:off x="0" y="838200"/>
            <a:ext cx="9144000" cy="5620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EE35CEB-630A-4F17-ABA2-7B21AB85BF67}"/>
              </a:ext>
            </a:extLst>
          </p:cNvPr>
          <p:cNvSpPr txBox="1"/>
          <p:nvPr/>
        </p:nvSpPr>
        <p:spPr>
          <a:xfrm>
            <a:off x="1155700" y="2279988"/>
            <a:ext cx="7289800" cy="2185214"/>
          </a:xfrm>
          <a:prstGeom prst="rect">
            <a:avLst/>
          </a:prstGeom>
          <a:noFill/>
          <a:scene3d>
            <a:camera prst="orthographicFront">
              <a:rot lat="0" lon="0" rev="214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가정에서 바람직한 </a:t>
            </a:r>
            <a:r>
              <a:rPr lang="ko-KR" altLang="en-US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저탄소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생활양식을 모두 실천할 경우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A82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가정평균 배출량의 약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A82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A82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저감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가능하며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A82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전국적으로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A82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A82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년간 약 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A82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670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A82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만톤의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A82B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이산화탄소 배출량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줄일 수 있을 것으로 예상된다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박광선 사무관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2009.11.26.]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F47DAEC6-DC4E-4FF2-9D0F-D0D7EBB436CE}"/>
              </a:ext>
            </a:extLst>
          </p:cNvPr>
          <p:cNvSpPr/>
          <p:nvPr/>
        </p:nvSpPr>
        <p:spPr>
          <a:xfrm>
            <a:off x="1265099" y="4829772"/>
            <a:ext cx="4227439" cy="1077218"/>
          </a:xfrm>
          <a:prstGeom prst="rect">
            <a:avLst/>
          </a:prstGeom>
          <a:scene3d>
            <a:camera prst="orthographicFront">
              <a:rot lat="0" lon="0" rev="2148000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학급 이산화탄소 배출량 </a:t>
            </a:r>
          </a:p>
          <a:p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감축 목표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국제기후변화협약 따라잡기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학급기후변화협약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3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집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이산화탄소 배출량과 감축 목표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0EC09E05-228B-4804-9A74-E27110FB2FFD}"/>
              </a:ext>
            </a:extLst>
          </p:cNvPr>
          <p:cNvGrpSpPr/>
          <p:nvPr/>
        </p:nvGrpSpPr>
        <p:grpSpPr>
          <a:xfrm>
            <a:off x="0" y="1465466"/>
            <a:ext cx="9144000" cy="4943572"/>
            <a:chOff x="0" y="1465466"/>
            <a:chExt cx="9144000" cy="5392534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F92B31C0-39F1-45D4-BF03-74C4C13D5556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2A23D75C-A946-43C7-8CEB-0527E35B6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A4D6C514-23F9-4C27-A49F-6D2F74B57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7" name="그림 6" descr="컴퓨터, 전자기기, 모니터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93AC17F5-6794-40B2-940A-44DC2770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DA86F438-D72F-4D5A-B7CB-9EAE5C74081E}"/>
              </a:ext>
            </a:extLst>
          </p:cNvPr>
          <p:cNvGrpSpPr/>
          <p:nvPr/>
        </p:nvGrpSpPr>
        <p:grpSpPr>
          <a:xfrm>
            <a:off x="2804423" y="1652545"/>
            <a:ext cx="5349104" cy="2944170"/>
            <a:chOff x="2804296" y="1784350"/>
            <a:chExt cx="5349104" cy="3092255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2351643D-2280-487F-BA2A-C115EA387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49" t="911" r="11749" b="1018"/>
            <a:stretch/>
          </p:blipFill>
          <p:spPr>
            <a:xfrm>
              <a:off x="2804296" y="1784350"/>
              <a:ext cx="5349104" cy="309225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324EB223-F9F7-421A-A8DA-37AB29C39C24}"/>
                </a:ext>
              </a:extLst>
            </p:cNvPr>
            <p:cNvSpPr/>
            <p:nvPr/>
          </p:nvSpPr>
          <p:spPr>
            <a:xfrm>
              <a:off x="5517356" y="3149150"/>
              <a:ext cx="271463" cy="91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88EE49AF-318C-4969-9DAC-CE263D09F771}"/>
                </a:ext>
              </a:extLst>
            </p:cNvPr>
            <p:cNvSpPr/>
            <p:nvPr/>
          </p:nvSpPr>
          <p:spPr>
            <a:xfrm>
              <a:off x="5445840" y="3068867"/>
              <a:ext cx="44916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555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912153DD-38A6-4F6B-9495-F3161609A82F}"/>
                </a:ext>
              </a:extLst>
            </p:cNvPr>
            <p:cNvSpPr/>
            <p:nvPr/>
          </p:nvSpPr>
          <p:spPr>
            <a:xfrm>
              <a:off x="5829300" y="3160879"/>
              <a:ext cx="176213" cy="80000"/>
            </a:xfrm>
            <a:prstGeom prst="rect">
              <a:avLst/>
            </a:prstGeom>
            <a:solidFill>
              <a:srgbClr val="42C3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451C52ED-01FB-4648-8C4F-F6D26E3660FC}"/>
                </a:ext>
              </a:extLst>
            </p:cNvPr>
            <p:cNvSpPr/>
            <p:nvPr/>
          </p:nvSpPr>
          <p:spPr>
            <a:xfrm>
              <a:off x="5829300" y="3377792"/>
              <a:ext cx="176213" cy="80000"/>
            </a:xfrm>
            <a:prstGeom prst="rect">
              <a:avLst/>
            </a:prstGeom>
            <a:solidFill>
              <a:srgbClr val="42C3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0A371173-BE89-4848-BF04-6C390CF2206A}"/>
                </a:ext>
              </a:extLst>
            </p:cNvPr>
            <p:cNvSpPr/>
            <p:nvPr/>
          </p:nvSpPr>
          <p:spPr>
            <a:xfrm>
              <a:off x="5734209" y="3094986"/>
              <a:ext cx="50847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kWh/</a:t>
              </a:r>
              <a:r>
                <a:rPr lang="ko-KR" altLang="en-US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월</a:t>
              </a:r>
              <a:endParaRPr lang="en-US" altLang="ko-KR" sz="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DD5C5992-91A2-4286-A61D-122853C1A2E7}"/>
                </a:ext>
              </a:extLst>
            </p:cNvPr>
            <p:cNvSpPr/>
            <p:nvPr/>
          </p:nvSpPr>
          <p:spPr>
            <a:xfrm>
              <a:off x="5734209" y="3330477"/>
              <a:ext cx="39145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원</a:t>
              </a:r>
              <a:r>
                <a:rPr lang="en-US" altLang="ko-KR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월</a:t>
              </a:r>
              <a:endParaRPr lang="en-US" altLang="ko-KR" sz="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94A39BAE-4246-4E6F-8163-CE9B17F00BC8}"/>
                </a:ext>
              </a:extLst>
            </p:cNvPr>
            <p:cNvSpPr/>
            <p:nvPr/>
          </p:nvSpPr>
          <p:spPr>
            <a:xfrm>
              <a:off x="5517356" y="3375324"/>
              <a:ext cx="271463" cy="91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00B71D92-5A3E-4F84-8ACF-4C9B432FB530}"/>
                </a:ext>
              </a:extLst>
            </p:cNvPr>
            <p:cNvSpPr/>
            <p:nvPr/>
          </p:nvSpPr>
          <p:spPr>
            <a:xfrm>
              <a:off x="5268689" y="3325904"/>
              <a:ext cx="61587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숫자로 입력</a:t>
              </a:r>
              <a:endParaRPr lang="en-US" altLang="ko-KR" sz="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AAE04BCE-80A5-47B3-A3B0-617EA1638115}"/>
                </a:ext>
              </a:extLst>
            </p:cNvPr>
            <p:cNvSpPr/>
            <p:nvPr/>
          </p:nvSpPr>
          <p:spPr>
            <a:xfrm>
              <a:off x="4588669" y="2777675"/>
              <a:ext cx="1366837" cy="1846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9DECE188-1550-4886-A77B-8BF55806F10B}"/>
                </a:ext>
              </a:extLst>
            </p:cNvPr>
            <p:cNvSpPr/>
            <p:nvPr/>
          </p:nvSpPr>
          <p:spPr>
            <a:xfrm>
              <a:off x="4583724" y="2720345"/>
              <a:ext cx="1366837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ko-KR" altLang="en-US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월간 사용량</a:t>
              </a:r>
              <a:r>
                <a:rPr lang="en-US" altLang="ko-KR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권장</a:t>
              </a:r>
              <a:r>
                <a:rPr lang="en-US" altLang="ko-KR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 요금 중 한가지만 입력</a:t>
              </a:r>
              <a:endParaRPr lang="en-US" altLang="ko-KR" sz="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ko-KR" altLang="en-US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요금 입력 시 실제 사용량과 차이가 발생할 수 있습니다</a:t>
              </a:r>
              <a:r>
                <a:rPr lang="en-US" altLang="ko-KR" sz="5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F803805A-1D02-48DF-AAF8-4DFE7027315B}"/>
                </a:ext>
              </a:extLst>
            </p:cNvPr>
            <p:cNvSpPr/>
            <p:nvPr/>
          </p:nvSpPr>
          <p:spPr>
            <a:xfrm>
              <a:off x="4304675" y="2777675"/>
              <a:ext cx="196178" cy="13697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1F3DB7E3-AA79-4160-9060-EDD5A4A57521}"/>
                </a:ext>
              </a:extLst>
            </p:cNvPr>
            <p:cNvSpPr/>
            <p:nvPr/>
          </p:nvSpPr>
          <p:spPr>
            <a:xfrm>
              <a:off x="4218348" y="2724781"/>
              <a:ext cx="39626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전기</a:t>
              </a:r>
              <a:endParaRPr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9DB19B1A-EBD8-47D2-9AAB-DD06DF970611}"/>
                </a:ext>
              </a:extLst>
            </p:cNvPr>
            <p:cNvSpPr/>
            <p:nvPr/>
          </p:nvSpPr>
          <p:spPr>
            <a:xfrm>
              <a:off x="4298894" y="3149150"/>
              <a:ext cx="310734" cy="91729"/>
            </a:xfrm>
            <a:prstGeom prst="rect">
              <a:avLst/>
            </a:prstGeom>
            <a:solidFill>
              <a:srgbClr val="01A9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95D57409-5156-421A-B8A0-ECDBAA615BB0}"/>
                </a:ext>
              </a:extLst>
            </p:cNvPr>
            <p:cNvSpPr/>
            <p:nvPr/>
          </p:nvSpPr>
          <p:spPr>
            <a:xfrm>
              <a:off x="4298894" y="3381889"/>
              <a:ext cx="310734" cy="91729"/>
            </a:xfrm>
            <a:prstGeom prst="rect">
              <a:avLst/>
            </a:prstGeom>
            <a:solidFill>
              <a:srgbClr val="01A9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5F7E6EA4-04D8-463C-871B-1A6902EE0BFC}"/>
                </a:ext>
              </a:extLst>
            </p:cNvPr>
            <p:cNvSpPr/>
            <p:nvPr/>
          </p:nvSpPr>
          <p:spPr>
            <a:xfrm>
              <a:off x="4119721" y="3097367"/>
              <a:ext cx="59343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전기사용량</a:t>
              </a:r>
              <a:endParaRPr lang="en-US" altLang="ko-KR" sz="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E3D7E12B-5621-4AEE-8E9B-643CA93E40D9}"/>
                </a:ext>
              </a:extLst>
            </p:cNvPr>
            <p:cNvSpPr/>
            <p:nvPr/>
          </p:nvSpPr>
          <p:spPr>
            <a:xfrm>
              <a:off x="4168477" y="3334588"/>
              <a:ext cx="51167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전기요금</a:t>
              </a:r>
              <a:endParaRPr lang="en-US" altLang="ko-KR" sz="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D0D8FC-7483-4651-812C-3D2AFD0D390C}"/>
                </a:ext>
              </a:extLst>
            </p:cNvPr>
            <p:cNvSpPr/>
            <p:nvPr/>
          </p:nvSpPr>
          <p:spPr>
            <a:xfrm>
              <a:off x="4146047" y="2545640"/>
              <a:ext cx="572159" cy="84908"/>
            </a:xfrm>
            <a:prstGeom prst="rect">
              <a:avLst/>
            </a:prstGeom>
            <a:solidFill>
              <a:srgbClr val="01A9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    </a:t>
              </a:r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86074BF2-8751-4910-B31E-E143F98B7E0E}"/>
                </a:ext>
              </a:extLst>
            </p:cNvPr>
            <p:cNvSpPr/>
            <p:nvPr/>
          </p:nvSpPr>
          <p:spPr>
            <a:xfrm>
              <a:off x="4070285" y="2524726"/>
              <a:ext cx="86113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탄소발자국 계산기</a:t>
              </a:r>
              <a:endParaRPr lang="en-US" altLang="ko-KR" sz="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345ED601-A795-4922-964A-38A879B5FBFB}"/>
                </a:ext>
              </a:extLst>
            </p:cNvPr>
            <p:cNvSpPr/>
            <p:nvPr/>
          </p:nvSpPr>
          <p:spPr>
            <a:xfrm>
              <a:off x="4260850" y="3709102"/>
              <a:ext cx="311150" cy="84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    </a:t>
              </a:r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699350FD-FCB8-479A-A23C-1E71FB781830}"/>
                </a:ext>
              </a:extLst>
            </p:cNvPr>
            <p:cNvSpPr/>
            <p:nvPr/>
          </p:nvSpPr>
          <p:spPr>
            <a:xfrm>
              <a:off x="4260850" y="3893831"/>
              <a:ext cx="311150" cy="8490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    </a:t>
              </a:r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6C81C572-F723-4C1D-ADC3-8CAFD312FAD8}"/>
                </a:ext>
              </a:extLst>
            </p:cNvPr>
            <p:cNvSpPr/>
            <p:nvPr/>
          </p:nvSpPr>
          <p:spPr>
            <a:xfrm>
              <a:off x="5930472" y="3716982"/>
              <a:ext cx="79504" cy="99978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    </a:t>
              </a:r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83DC160B-A755-4977-9A85-968C510B8CF7}"/>
                </a:ext>
              </a:extLst>
            </p:cNvPr>
            <p:cNvSpPr/>
            <p:nvPr/>
          </p:nvSpPr>
          <p:spPr>
            <a:xfrm>
              <a:off x="5911850" y="3879091"/>
              <a:ext cx="98126" cy="99978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    </a:t>
              </a: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145F6C03-9B86-4A22-A9F2-14E926E45869}"/>
                </a:ext>
              </a:extLst>
            </p:cNvPr>
            <p:cNvSpPr/>
            <p:nvPr/>
          </p:nvSpPr>
          <p:spPr>
            <a:xfrm>
              <a:off x="5930472" y="4131319"/>
              <a:ext cx="79504" cy="99978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    </a:t>
              </a:r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="" xmlns:a16="http://schemas.microsoft.com/office/drawing/2014/main" id="{0890B601-76D4-46FF-BE8F-E623BA621895}"/>
                </a:ext>
              </a:extLst>
            </p:cNvPr>
            <p:cNvGrpSpPr/>
            <p:nvPr/>
          </p:nvGrpSpPr>
          <p:grpSpPr>
            <a:xfrm>
              <a:off x="5514846" y="3712841"/>
              <a:ext cx="387479" cy="661354"/>
              <a:chOff x="5514846" y="3716982"/>
              <a:chExt cx="387479" cy="661354"/>
            </a:xfrm>
            <a:solidFill>
              <a:srgbClr val="4B4B4B"/>
            </a:solidFill>
          </p:grpSpPr>
          <p:sp>
            <p:nvSpPr>
              <p:cNvPr id="49" name="직사각형 48">
                <a:extLst>
                  <a:ext uri="{FF2B5EF4-FFF2-40B4-BE49-F238E27FC236}">
                    <a16:creationId xmlns="" xmlns:a16="http://schemas.microsoft.com/office/drawing/2014/main" id="{DA020D8A-6C87-4424-8AE1-707E1570EBE3}"/>
                  </a:ext>
                </a:extLst>
              </p:cNvPr>
              <p:cNvSpPr/>
              <p:nvPr/>
            </p:nvSpPr>
            <p:spPr>
              <a:xfrm>
                <a:off x="5514846" y="3716982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="" xmlns:a16="http://schemas.microsoft.com/office/drawing/2014/main" id="{E5D71518-045F-446B-8DF0-EE6446237D1C}"/>
                  </a:ext>
                </a:extLst>
              </p:cNvPr>
              <p:cNvSpPr/>
              <p:nvPr/>
            </p:nvSpPr>
            <p:spPr>
              <a:xfrm>
                <a:off x="5600571" y="3716982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="" xmlns:a16="http://schemas.microsoft.com/office/drawing/2014/main" id="{BEBBD63B-0246-45FD-9F38-C1B2524A1A07}"/>
                  </a:ext>
                </a:extLst>
              </p:cNvPr>
              <p:cNvSpPr/>
              <p:nvPr/>
            </p:nvSpPr>
            <p:spPr>
              <a:xfrm>
                <a:off x="5692646" y="3716982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949FBAC1-3792-4CD2-996E-B2C240FBD943}"/>
                  </a:ext>
                </a:extLst>
              </p:cNvPr>
              <p:cNvSpPr/>
              <p:nvPr/>
            </p:nvSpPr>
            <p:spPr>
              <a:xfrm>
                <a:off x="5822821" y="3716982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1A70A536-81C8-4AE5-B410-825E3C66A6BC}"/>
                  </a:ext>
                </a:extLst>
              </p:cNvPr>
              <p:cNvSpPr/>
              <p:nvPr/>
            </p:nvSpPr>
            <p:spPr>
              <a:xfrm>
                <a:off x="5600571" y="3879091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id="{C354F994-B0FF-4E68-B5A5-07409D8DE533}"/>
                  </a:ext>
                </a:extLst>
              </p:cNvPr>
              <p:cNvSpPr/>
              <p:nvPr/>
            </p:nvSpPr>
            <p:spPr>
              <a:xfrm>
                <a:off x="5692646" y="3879091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="" xmlns:a16="http://schemas.microsoft.com/office/drawing/2014/main" id="{F1F3C15B-BACC-4E97-B9D2-4B62B3F8EC0A}"/>
                  </a:ext>
                </a:extLst>
              </p:cNvPr>
              <p:cNvSpPr/>
              <p:nvPr/>
            </p:nvSpPr>
            <p:spPr>
              <a:xfrm>
                <a:off x="5822821" y="3879091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3CD9707F-A19D-4C78-9B4E-0BE1C3A39AC9}"/>
                  </a:ext>
                </a:extLst>
              </p:cNvPr>
              <p:cNvSpPr/>
              <p:nvPr/>
            </p:nvSpPr>
            <p:spPr>
              <a:xfrm>
                <a:off x="5514846" y="4131319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DFD9F77A-D755-4E67-B71E-0C2CD9BBEB2E}"/>
                  </a:ext>
                </a:extLst>
              </p:cNvPr>
              <p:cNvSpPr/>
              <p:nvPr/>
            </p:nvSpPr>
            <p:spPr>
              <a:xfrm>
                <a:off x="5600571" y="4131319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="" xmlns:a16="http://schemas.microsoft.com/office/drawing/2014/main" id="{8E995C56-DBFF-45EB-A451-B5A17076F224}"/>
                  </a:ext>
                </a:extLst>
              </p:cNvPr>
              <p:cNvSpPr/>
              <p:nvPr/>
            </p:nvSpPr>
            <p:spPr>
              <a:xfrm>
                <a:off x="5692646" y="4131319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="" xmlns:a16="http://schemas.microsoft.com/office/drawing/2014/main" id="{E33C2FC6-FAC8-43EC-AA2B-B315B74BD00C}"/>
                  </a:ext>
                </a:extLst>
              </p:cNvPr>
              <p:cNvSpPr/>
              <p:nvPr/>
            </p:nvSpPr>
            <p:spPr>
              <a:xfrm>
                <a:off x="5822821" y="4131319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654E5978-8E58-4F79-BC61-74FF205E9C7F}"/>
                  </a:ext>
                </a:extLst>
              </p:cNvPr>
              <p:cNvSpPr/>
              <p:nvPr/>
            </p:nvSpPr>
            <p:spPr>
              <a:xfrm>
                <a:off x="5600571" y="4293428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AED45F92-0458-4E3A-9A55-9C6710530C20}"/>
                  </a:ext>
                </a:extLst>
              </p:cNvPr>
              <p:cNvSpPr/>
              <p:nvPr/>
            </p:nvSpPr>
            <p:spPr>
              <a:xfrm>
                <a:off x="5692646" y="4293428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="" xmlns:a16="http://schemas.microsoft.com/office/drawing/2014/main" id="{F70A0C7A-0428-4C9A-8A67-7E9436177A92}"/>
                  </a:ext>
                </a:extLst>
              </p:cNvPr>
              <p:cNvSpPr/>
              <p:nvPr/>
            </p:nvSpPr>
            <p:spPr>
              <a:xfrm>
                <a:off x="5822821" y="4293428"/>
                <a:ext cx="79504" cy="849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     </a:t>
                </a:r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4AC002AA-ADBB-4477-BAFD-3F1998795BBC}"/>
                </a:ext>
              </a:extLst>
            </p:cNvPr>
            <p:cNvSpPr/>
            <p:nvPr/>
          </p:nvSpPr>
          <p:spPr>
            <a:xfrm>
              <a:off x="5911850" y="4293428"/>
              <a:ext cx="98126" cy="99978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    </a:t>
              </a:r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3D2F529B-CD36-4B0A-AED8-445B7EBEBD27}"/>
                </a:ext>
              </a:extLst>
            </p:cNvPr>
            <p:cNvSpPr/>
            <p:nvPr/>
          </p:nvSpPr>
          <p:spPr>
            <a:xfrm>
              <a:off x="4168476" y="4207653"/>
              <a:ext cx="403523" cy="99978"/>
            </a:xfrm>
            <a:prstGeom prst="rect">
              <a:avLst/>
            </a:prstGeom>
            <a:solidFill>
              <a:srgbClr val="F180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    </a:t>
              </a:r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FFE084D8-5887-4E77-8171-B93E0D4AB477}"/>
                </a:ext>
              </a:extLst>
            </p:cNvPr>
            <p:cNvSpPr/>
            <p:nvPr/>
          </p:nvSpPr>
          <p:spPr>
            <a:xfrm>
              <a:off x="4786248" y="4123784"/>
              <a:ext cx="403523" cy="999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    </a:t>
              </a: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1777A35B-6BBA-4EE0-8149-5BF09A6BF0C5}"/>
                </a:ext>
              </a:extLst>
            </p:cNvPr>
            <p:cNvSpPr/>
            <p:nvPr/>
          </p:nvSpPr>
          <p:spPr>
            <a:xfrm>
              <a:off x="4786248" y="4285893"/>
              <a:ext cx="403523" cy="99978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    </a:t>
              </a:r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16C1421B-A89F-45E8-956F-D90185139A6C}"/>
                </a:ext>
              </a:extLst>
            </p:cNvPr>
            <p:cNvSpPr/>
            <p:nvPr/>
          </p:nvSpPr>
          <p:spPr>
            <a:xfrm>
              <a:off x="5524657" y="4565744"/>
              <a:ext cx="304643" cy="99978"/>
            </a:xfrm>
            <a:prstGeom prst="rect">
              <a:avLst/>
            </a:prstGeom>
            <a:solidFill>
              <a:srgbClr val="0085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     </a:t>
              </a:r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59A4A666-0CA5-40E5-A552-3DE0FE593D24}"/>
                </a:ext>
              </a:extLst>
            </p:cNvPr>
            <p:cNvSpPr/>
            <p:nvPr/>
          </p:nvSpPr>
          <p:spPr>
            <a:xfrm>
              <a:off x="4079350" y="3654843"/>
              <a:ext cx="60465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</a:t>
              </a:r>
              <a:r>
                <a:rPr lang="en-US" altLang="ko-KR" sz="700" baseline="-25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 </a:t>
              </a:r>
              <a:r>
                <a:rPr lang="ko-KR" altLang="en-US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발생량</a:t>
              </a:r>
              <a:endParaRPr lang="en-US" altLang="ko-KR" sz="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4931586B-99FC-4C73-83AC-EBCF9843DCB3}"/>
                </a:ext>
              </a:extLst>
            </p:cNvPr>
            <p:cNvSpPr/>
            <p:nvPr/>
          </p:nvSpPr>
          <p:spPr>
            <a:xfrm>
              <a:off x="4079350" y="3828993"/>
              <a:ext cx="59343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필요소나무</a:t>
              </a:r>
              <a:endParaRPr lang="en-US" altLang="ko-KR" sz="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99785F2B-F9E9-47F7-92B1-CDDDC7713F0A}"/>
                </a:ext>
              </a:extLst>
            </p:cNvPr>
            <p:cNvSpPr/>
            <p:nvPr/>
          </p:nvSpPr>
          <p:spPr>
            <a:xfrm>
              <a:off x="4006325" y="4153061"/>
              <a:ext cx="70884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</a:t>
              </a:r>
              <a:r>
                <a:rPr lang="en-US" altLang="ko-KR" sz="700" baseline="-25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 </a:t>
              </a:r>
              <a:r>
                <a:rPr lang="ko-KR" altLang="en-US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발생 합계</a:t>
              </a:r>
              <a:endParaRPr lang="en-US" altLang="ko-KR" sz="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C06C42AA-54D9-4B4F-A7C8-96ECC5CCBDD2}"/>
                </a:ext>
              </a:extLst>
            </p:cNvPr>
            <p:cNvSpPr/>
            <p:nvPr/>
          </p:nvSpPr>
          <p:spPr>
            <a:xfrm>
              <a:off x="5438064" y="3663711"/>
              <a:ext cx="68640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2  5  8    8   </a:t>
              </a:r>
              <a:r>
                <a:rPr lang="en-US" altLang="ko-KR" sz="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Kg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D9C3B991-462E-4DC2-8BE0-85FE2FD86EC4}"/>
                </a:ext>
              </a:extLst>
            </p:cNvPr>
            <p:cNvSpPr/>
            <p:nvPr/>
          </p:nvSpPr>
          <p:spPr>
            <a:xfrm>
              <a:off x="5530139" y="3828811"/>
              <a:ext cx="643125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3  9    2   </a:t>
              </a:r>
              <a:r>
                <a:rPr lang="ko-KR" altLang="en-US" sz="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그루</a:t>
              </a:r>
              <a:endParaRPr lang="en-US" altLang="ko-KR" sz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534B11DB-79D6-4732-BD4D-B2EB3CD2124E}"/>
                </a:ext>
              </a:extLst>
            </p:cNvPr>
            <p:cNvSpPr/>
            <p:nvPr/>
          </p:nvSpPr>
          <p:spPr>
            <a:xfrm>
              <a:off x="5438064" y="4079636"/>
              <a:ext cx="68640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5  8  3    0   </a:t>
              </a:r>
              <a:r>
                <a:rPr lang="en-US" altLang="ko-KR" sz="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Kg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62AC2286-BA81-4CA5-B94B-F0054A9DCDB9}"/>
                </a:ext>
              </a:extLst>
            </p:cNvPr>
            <p:cNvSpPr/>
            <p:nvPr/>
          </p:nvSpPr>
          <p:spPr>
            <a:xfrm>
              <a:off x="5530139" y="4244736"/>
              <a:ext cx="643125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8  8    3   </a:t>
              </a:r>
              <a:r>
                <a:rPr lang="ko-KR" altLang="en-US" sz="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그루</a:t>
              </a:r>
              <a:endParaRPr lang="en-US" altLang="ko-KR" sz="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D969BCBA-A4AF-4884-8042-61DBA3AC794E}"/>
                </a:ext>
              </a:extLst>
            </p:cNvPr>
            <p:cNvSpPr/>
            <p:nvPr/>
          </p:nvSpPr>
          <p:spPr>
            <a:xfrm>
              <a:off x="5469772" y="4508757"/>
              <a:ext cx="42672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다음 </a:t>
              </a:r>
              <a:r>
                <a:rPr lang="en-US" altLang="ko-KR" sz="7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&gt;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933700" y="6166927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</a:t>
            </a:r>
            <a:r>
              <a: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www.kcen.kr/tanso/intro.green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920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 집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이산화탄소 배출량과 감축 목표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58330"/>
              </p:ext>
            </p:extLst>
          </p:nvPr>
        </p:nvGraphicFramePr>
        <p:xfrm>
          <a:off x="551935" y="1535806"/>
          <a:ext cx="8163696" cy="428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979"/>
                <a:gridCol w="2042983"/>
                <a:gridCol w="1346886"/>
                <a:gridCol w="1360616"/>
                <a:gridCol w="1007763"/>
                <a:gridCol w="1713469"/>
              </a:tblGrid>
              <a:tr h="867023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1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사전 과제</a:t>
                      </a:r>
                      <a:endParaRPr lang="ko-KR" altLang="en-US" sz="2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1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탄소 발자국 계산기 활용</a:t>
                      </a:r>
                      <a:endParaRPr lang="ko-KR" altLang="en-US" sz="2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8712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부문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내용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사용량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이산화탄소</a:t>
                      </a:r>
                      <a:endParaRPr lang="en-US" altLang="ko-KR" sz="2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배출량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감축량</a:t>
                      </a:r>
                      <a:endParaRPr lang="en-US" altLang="ko-KR" sz="2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목표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감축하기 위한</a:t>
                      </a:r>
                      <a:endParaRPr lang="en-US" altLang="ko-KR" sz="2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실천방안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837114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전기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전기 사용량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권장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또는 전기 요금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Kwh/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889686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가스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가스 사용량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권장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또는 가스 요금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㎥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864972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수도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5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수도 사용량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권장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또는 수도 요금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㎥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84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가정별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감축 목표량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6E69F9A-B005-4F7B-85C1-8E42C06596E4}"/>
              </a:ext>
            </a:extLst>
          </p:cNvPr>
          <p:cNvSpPr/>
          <p:nvPr/>
        </p:nvSpPr>
        <p:spPr>
          <a:xfrm>
            <a:off x="809054" y="4693188"/>
            <a:ext cx="75258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학급 감축 목표량과 가정 별</a:t>
            </a:r>
            <a:endParaRPr lang="en-US" altLang="ko-KR" sz="40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감축 목표량 합계 비교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29F687F8-6179-4C57-BC65-9D52CEDE1163}"/>
              </a:ext>
            </a:extLst>
          </p:cNvPr>
          <p:cNvGrpSpPr/>
          <p:nvPr/>
        </p:nvGrpSpPr>
        <p:grpSpPr>
          <a:xfrm>
            <a:off x="651188" y="1779259"/>
            <a:ext cx="7841624" cy="2740671"/>
            <a:chOff x="651188" y="2958835"/>
            <a:chExt cx="7841624" cy="2740671"/>
          </a:xfrm>
        </p:grpSpPr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FEE3D0CB-F71E-4900-A75C-09378F97546C}"/>
                </a:ext>
              </a:extLst>
            </p:cNvPr>
            <p:cNvGrpSpPr/>
            <p:nvPr/>
          </p:nvGrpSpPr>
          <p:grpSpPr>
            <a:xfrm>
              <a:off x="651188" y="2958835"/>
              <a:ext cx="7841624" cy="2740671"/>
              <a:chOff x="651188" y="2650479"/>
              <a:chExt cx="7841624" cy="2740671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="" xmlns:a16="http://schemas.microsoft.com/office/drawing/2014/main" id="{A79D3BED-BCC6-4DBC-8EC1-9B00B6089597}"/>
                  </a:ext>
                </a:extLst>
              </p:cNvPr>
              <p:cNvSpPr/>
              <p:nvPr/>
            </p:nvSpPr>
            <p:spPr>
              <a:xfrm>
                <a:off x="651188" y="2650479"/>
                <a:ext cx="3701356" cy="2740671"/>
              </a:xfrm>
              <a:prstGeom prst="roundRect">
                <a:avLst>
                  <a:gd name="adj" fmla="val 48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="" xmlns:a16="http://schemas.microsoft.com/office/drawing/2014/main" id="{58EE3990-D7AE-4924-8133-2AC604EAF87B}"/>
                  </a:ext>
                </a:extLst>
              </p:cNvPr>
              <p:cNvSpPr/>
              <p:nvPr/>
            </p:nvSpPr>
            <p:spPr>
              <a:xfrm>
                <a:off x="4791456" y="2650479"/>
                <a:ext cx="3701356" cy="2740671"/>
              </a:xfrm>
              <a:prstGeom prst="roundRect">
                <a:avLst>
                  <a:gd name="adj" fmla="val 48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2B02E083-DFB1-4771-8369-EB867C59794B}"/>
                </a:ext>
              </a:extLst>
            </p:cNvPr>
            <p:cNvSpPr/>
            <p:nvPr/>
          </p:nvSpPr>
          <p:spPr>
            <a:xfrm>
              <a:off x="1307213" y="3954917"/>
              <a:ext cx="2389307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8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학급</a:t>
              </a:r>
              <a:endParaRPr lang="en-US" altLang="ko-KR" sz="8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9CF8CC18-5288-4D3C-BF11-F7702AED0706}"/>
                </a:ext>
              </a:extLst>
            </p:cNvPr>
            <p:cNvSpPr/>
            <p:nvPr/>
          </p:nvSpPr>
          <p:spPr>
            <a:xfrm>
              <a:off x="5447481" y="3954917"/>
              <a:ext cx="2389307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8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가정</a:t>
              </a:r>
              <a:endParaRPr lang="en-US" altLang="ko-KR" sz="8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0804442B-5383-4746-A544-A0E0EE1B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62" y="3009635"/>
              <a:ext cx="1205809" cy="1205809"/>
            </a:xfrm>
            <a:prstGeom prst="rect">
              <a:avLst/>
            </a:prstGeom>
            <a:effectLst>
              <a:outerShdw blurRad="38100" sx="102000" sy="102000" algn="ctr" rotWithShape="0">
                <a:prstClr val="black">
                  <a:alpha val="62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E069D2A5-CBA7-484B-AD2A-84298058C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564" y="3165856"/>
              <a:ext cx="849140" cy="849140"/>
            </a:xfrm>
            <a:prstGeom prst="rect">
              <a:avLst/>
            </a:prstGeom>
            <a:effectLst>
              <a:outerShdw blurRad="38100" sx="102000" sy="102000" algn="ctr" rotWithShape="0">
                <a:prstClr val="black">
                  <a:alpha val="62000"/>
                </a:prstClr>
              </a:outerShdw>
            </a:effectLst>
          </p:spPr>
        </p:pic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37A92F4C-CDCD-4DE3-AE03-0F414EA30373}"/>
                </a:ext>
              </a:extLst>
            </p:cNvPr>
            <p:cNvGrpSpPr/>
            <p:nvPr/>
          </p:nvGrpSpPr>
          <p:grpSpPr>
            <a:xfrm>
              <a:off x="4024489" y="3781659"/>
              <a:ext cx="1095023" cy="1095023"/>
              <a:chOff x="3781777" y="5321471"/>
              <a:chExt cx="1095023" cy="109502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="" xmlns:a16="http://schemas.microsoft.com/office/drawing/2014/main" id="{E78E1BEE-0E00-47EA-8C84-ABCBC9B566DD}"/>
                  </a:ext>
                </a:extLst>
              </p:cNvPr>
              <p:cNvSpPr/>
              <p:nvPr/>
            </p:nvSpPr>
            <p:spPr>
              <a:xfrm>
                <a:off x="3781777" y="5742386"/>
                <a:ext cx="1095023" cy="25319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A5F9EF56-8A54-4BC2-8FC6-CDBCEFC3696F}"/>
                  </a:ext>
                </a:extLst>
              </p:cNvPr>
              <p:cNvSpPr/>
              <p:nvPr/>
            </p:nvSpPr>
            <p:spPr>
              <a:xfrm rot="5400000">
                <a:off x="3781777" y="5742386"/>
                <a:ext cx="1095023" cy="25319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003104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2752</TotalTime>
  <Words>436</Words>
  <Application>Microsoft Office PowerPoint</Application>
  <PresentationFormat>화면 슬라이드 쇼(4:3)</PresentationFormat>
  <Paragraphs>174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4" baseType="lpstr">
      <vt:lpstr>나눔고딕</vt:lpstr>
      <vt:lpstr>Calibri Light</vt:lpstr>
      <vt:lpstr>Wingdings</vt:lpstr>
      <vt:lpstr>Arial</vt:lpstr>
      <vt:lpstr>맑은 고딕</vt:lpstr>
      <vt:lpstr>나눔스퀘어 ExtraBold</vt:lpstr>
      <vt:lpstr>KoPub돋움체 Medium</vt:lpstr>
      <vt:lpstr>나눔스퀘어 Bold</vt:lpstr>
      <vt:lpstr>Calibri</vt:lpstr>
      <vt:lpstr>나눔스퀘어</vt:lpstr>
      <vt:lpstr>나눔스퀘어OTF ExtraBold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478</cp:revision>
  <dcterms:created xsi:type="dcterms:W3CDTF">2020-10-16T02:52:24Z</dcterms:created>
  <dcterms:modified xsi:type="dcterms:W3CDTF">2021-03-31T07:43:51Z</dcterms:modified>
</cp:coreProperties>
</file>